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906000"/>
  <p:notesSz cx="6858000" cy="9144000"/>
  <p:embeddedFontLst>
    <p:embeddedFont>
      <p:font typeface="Oswald Medium"/>
      <p:regular r:id="rId9"/>
      <p:bold r:id="rId10"/>
    </p:embeddedFont>
    <p:embeddedFont>
      <p:font typeface="Nunito Sans Light"/>
      <p:regular r:id="rId11"/>
      <p:bold r:id="rId12"/>
      <p:italic r:id="rId13"/>
      <p:boldItalic r:id="rId14"/>
    </p:embeddedFont>
    <p:embeddedFont>
      <p:font typeface="Nunito"/>
      <p:regular r:id="rId15"/>
      <p:bold r:id="rId16"/>
      <p:italic r:id="rId17"/>
      <p:boldItalic r:id="rId18"/>
    </p:embeddedFont>
    <p:embeddedFont>
      <p:font typeface="Oswald SemiBold"/>
      <p:regular r:id="rId19"/>
      <p:bold r:id="rId20"/>
    </p:embeddedFont>
    <p:embeddedFont>
      <p:font typeface="Oswald"/>
      <p:regular r:id="rId21"/>
      <p:bold r:id="rId22"/>
    </p:embeddedFont>
    <p:embeddedFont>
      <p:font typeface="Nunito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295">
          <p15:clr>
            <a:srgbClr val="A4A3A4"/>
          </p15:clr>
        </p15:guide>
        <p15:guide id="4" orient="horz" pos="541">
          <p15:clr>
            <a:srgbClr val="A4A3A4"/>
          </p15:clr>
        </p15:guide>
        <p15:guide id="5" orient="horz" pos="3988">
          <p15:clr>
            <a:srgbClr val="A4A3A4"/>
          </p15:clr>
        </p15:guide>
        <p15:guide id="6" pos="5945">
          <p15:clr>
            <a:srgbClr val="A4A3A4"/>
          </p15:clr>
        </p15:guide>
        <p15:guide id="7" orient="horz" pos="668">
          <p15:clr>
            <a:srgbClr val="A4A3A4"/>
          </p15:clr>
        </p15:guide>
        <p15:guide id="8" orient="horz" pos="96">
          <p15:clr>
            <a:srgbClr val="A4A3A4"/>
          </p15:clr>
        </p15:guide>
        <p15:guide id="9" pos="127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7" roundtripDataSignature="AMtx7mj4QwZbKT1QHDr/WiuxG0dJbIff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  <p:guide pos="295"/>
        <p:guide pos="541" orient="horz"/>
        <p:guide pos="3988" orient="horz"/>
        <p:guide pos="5945"/>
        <p:guide pos="668" orient="horz"/>
        <p:guide pos="96" orient="horz"/>
        <p:guide pos="12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SemiBold-bold.fntdata"/><Relationship Id="rId22" Type="http://schemas.openxmlformats.org/officeDocument/2006/relationships/font" Target="fonts/Oswald-bold.fntdata"/><Relationship Id="rId21" Type="http://schemas.openxmlformats.org/officeDocument/2006/relationships/font" Target="fonts/Oswald-regular.fntdata"/><Relationship Id="rId24" Type="http://schemas.openxmlformats.org/officeDocument/2006/relationships/font" Target="fonts/NunitoSans-bold.fntdata"/><Relationship Id="rId23" Type="http://schemas.openxmlformats.org/officeDocument/2006/relationships/font" Target="fonts/NunitoSans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Medium-regular.fntdata"/><Relationship Id="rId26" Type="http://schemas.openxmlformats.org/officeDocument/2006/relationships/font" Target="fonts/NunitoSans-boldItalic.fntdata"/><Relationship Id="rId25" Type="http://schemas.openxmlformats.org/officeDocument/2006/relationships/font" Target="fonts/NunitoSans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NunitoSansLight-regular.fntdata"/><Relationship Id="rId10" Type="http://schemas.openxmlformats.org/officeDocument/2006/relationships/font" Target="fonts/OswaldMedium-bold.fntdata"/><Relationship Id="rId13" Type="http://schemas.openxmlformats.org/officeDocument/2006/relationships/font" Target="fonts/NunitoSansLight-italic.fntdata"/><Relationship Id="rId12" Type="http://schemas.openxmlformats.org/officeDocument/2006/relationships/font" Target="fonts/NunitoSansLight-bold.fntdata"/><Relationship Id="rId15" Type="http://schemas.openxmlformats.org/officeDocument/2006/relationships/font" Target="fonts/Nunito-regular.fntdata"/><Relationship Id="rId14" Type="http://schemas.openxmlformats.org/officeDocument/2006/relationships/font" Target="fonts/NunitoSansLight-boldItalic.fntdata"/><Relationship Id="rId17" Type="http://schemas.openxmlformats.org/officeDocument/2006/relationships/font" Target="fonts/Nunito-italic.fntdata"/><Relationship Id="rId16" Type="http://schemas.openxmlformats.org/officeDocument/2006/relationships/font" Target="fonts/Nunito-bold.fntdata"/><Relationship Id="rId19" Type="http://schemas.openxmlformats.org/officeDocument/2006/relationships/font" Target="fonts/OswaldSemiBold-regular.fntdata"/><Relationship Id="rId18" Type="http://schemas.openxmlformats.org/officeDocument/2006/relationships/font" Target="fonts/Nunit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c2f7e4dd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4" name="Google Shape;64;g11c2f7e4ddb_0_0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9d30ea4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g129d30ea4cd_0_0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c2f7e4ddb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g11c2f7e4ddb_0_39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type="title"/>
          </p:nvPr>
        </p:nvSpPr>
        <p:spPr>
          <a:xfrm>
            <a:off x="337675" y="740800"/>
            <a:ext cx="3042000" cy="100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5" name="Google Shape;45;p23"/>
          <p:cNvSpPr txBox="1"/>
          <p:nvPr>
            <p:ph idx="1" type="body"/>
          </p:nvPr>
        </p:nvSpPr>
        <p:spPr>
          <a:xfrm>
            <a:off x="337675" y="1852800"/>
            <a:ext cx="3042000" cy="42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6" name="Google Shape;46;p23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4"/>
          <p:cNvSpPr txBox="1"/>
          <p:nvPr>
            <p:ph type="title"/>
          </p:nvPr>
        </p:nvSpPr>
        <p:spPr>
          <a:xfrm>
            <a:off x="531104" y="600200"/>
            <a:ext cx="6898450" cy="545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/>
          <p:nvPr/>
        </p:nvSpPr>
        <p:spPr>
          <a:xfrm>
            <a:off x="4953000" y="-167"/>
            <a:ext cx="4953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25"/>
          <p:cNvSpPr txBox="1"/>
          <p:nvPr>
            <p:ph type="title"/>
          </p:nvPr>
        </p:nvSpPr>
        <p:spPr>
          <a:xfrm>
            <a:off x="287625" y="1644233"/>
            <a:ext cx="43823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3" name="Google Shape;53;p25"/>
          <p:cNvSpPr txBox="1"/>
          <p:nvPr>
            <p:ph idx="1" type="subTitle"/>
          </p:nvPr>
        </p:nvSpPr>
        <p:spPr>
          <a:xfrm>
            <a:off x="287625" y="3737433"/>
            <a:ext cx="4382300" cy="16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" name="Google Shape;54;p25"/>
          <p:cNvSpPr txBox="1"/>
          <p:nvPr>
            <p:ph idx="2" type="body"/>
          </p:nvPr>
        </p:nvSpPr>
        <p:spPr>
          <a:xfrm>
            <a:off x="5351125" y="965433"/>
            <a:ext cx="4156750" cy="492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hasCustomPrompt="1" type="title"/>
          </p:nvPr>
        </p:nvSpPr>
        <p:spPr>
          <a:xfrm>
            <a:off x="337675" y="1474833"/>
            <a:ext cx="9230650" cy="2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8" name="Google Shape;58;p26"/>
          <p:cNvSpPr txBox="1"/>
          <p:nvPr>
            <p:ph idx="1" type="body"/>
          </p:nvPr>
        </p:nvSpPr>
        <p:spPr>
          <a:xfrm>
            <a:off x="337675" y="4202967"/>
            <a:ext cx="9230650" cy="17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eighton Park Logo" id="61" name="Google Shape;61;g111fce9c168_0_7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4741" y="5992823"/>
            <a:ext cx="1325263" cy="518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337684" y="992767"/>
            <a:ext cx="9230650" cy="27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337675" y="3778833"/>
            <a:ext cx="9230650" cy="10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title"/>
          </p:nvPr>
        </p:nvSpPr>
        <p:spPr>
          <a:xfrm>
            <a:off x="337675" y="2867800"/>
            <a:ext cx="9230650" cy="112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7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111fce9c168_0_75"/>
          <p:cNvSpPr txBox="1"/>
          <p:nvPr>
            <p:ph idx="10" type="dt"/>
          </p:nvPr>
        </p:nvSpPr>
        <p:spPr>
          <a:xfrm>
            <a:off x="495300" y="6356352"/>
            <a:ext cx="23114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g111fce9c168_0_75"/>
          <p:cNvSpPr txBox="1"/>
          <p:nvPr>
            <p:ph idx="11" type="ftr"/>
          </p:nvPr>
        </p:nvSpPr>
        <p:spPr>
          <a:xfrm>
            <a:off x="3384550" y="6356352"/>
            <a:ext cx="31369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g111fce9c168_0_75"/>
          <p:cNvSpPr txBox="1"/>
          <p:nvPr>
            <p:ph idx="12" type="sldNum"/>
          </p:nvPr>
        </p:nvSpPr>
        <p:spPr>
          <a:xfrm>
            <a:off x="7099300" y="6356352"/>
            <a:ext cx="23114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113387742c1_0_92"/>
          <p:cNvSpPr txBox="1"/>
          <p:nvPr>
            <p:ph type="title"/>
          </p:nvPr>
        </p:nvSpPr>
        <p:spPr>
          <a:xfrm>
            <a:off x="681038" y="365125"/>
            <a:ext cx="8543925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g113387742c1_0_92"/>
          <p:cNvSpPr txBox="1"/>
          <p:nvPr>
            <p:ph idx="1" type="body"/>
          </p:nvPr>
        </p:nvSpPr>
        <p:spPr>
          <a:xfrm>
            <a:off x="681038" y="1825625"/>
            <a:ext cx="8543925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5" name="Google Shape;25;g113387742c1_0_92"/>
          <p:cNvSpPr txBox="1"/>
          <p:nvPr>
            <p:ph idx="10" type="dt"/>
          </p:nvPr>
        </p:nvSpPr>
        <p:spPr>
          <a:xfrm>
            <a:off x="681038" y="6356351"/>
            <a:ext cx="222885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g113387742c1_0_92"/>
          <p:cNvSpPr txBox="1"/>
          <p:nvPr>
            <p:ph idx="11" type="ftr"/>
          </p:nvPr>
        </p:nvSpPr>
        <p:spPr>
          <a:xfrm>
            <a:off x="3281363" y="6356351"/>
            <a:ext cx="3343275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g113387742c1_0_92"/>
          <p:cNvSpPr txBox="1"/>
          <p:nvPr>
            <p:ph idx="12" type="sldNum"/>
          </p:nvPr>
        </p:nvSpPr>
        <p:spPr>
          <a:xfrm>
            <a:off x="6996113" y="6356351"/>
            <a:ext cx="222885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337675" y="5640767"/>
            <a:ext cx="6498700" cy="8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0" name="Google Shape;30;p19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/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" type="body"/>
          </p:nvPr>
        </p:nvSpPr>
        <p:spPr>
          <a:xfrm>
            <a:off x="337675" y="1536633"/>
            <a:ext cx="923065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20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 txBox="1"/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" type="body"/>
          </p:nvPr>
        </p:nvSpPr>
        <p:spPr>
          <a:xfrm>
            <a:off x="337675" y="1536633"/>
            <a:ext cx="4333225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21"/>
          <p:cNvSpPr txBox="1"/>
          <p:nvPr>
            <p:ph idx="2" type="body"/>
          </p:nvPr>
        </p:nvSpPr>
        <p:spPr>
          <a:xfrm>
            <a:off x="5235100" y="1536633"/>
            <a:ext cx="4333225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337675" y="1536633"/>
            <a:ext cx="923065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2" type="sldNum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" name="Google Shape;9;p15"/>
          <p:cNvSpPr/>
          <p:nvPr/>
        </p:nvSpPr>
        <p:spPr>
          <a:xfrm>
            <a:off x="2476500" y="6455164"/>
            <a:ext cx="4953000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rgbClr val="181F38"/>
                </a:solidFill>
                <a:latin typeface="Nunito"/>
                <a:ea typeface="Nunito"/>
                <a:cs typeface="Nunito"/>
                <a:sym typeface="Nunito"/>
              </a:rPr>
              <a:t>© </a:t>
            </a:r>
            <a:r>
              <a:rPr b="1" i="0" lang="en-GB" sz="800" u="none" cap="none" strike="noStrike">
                <a:solidFill>
                  <a:srgbClr val="181F38"/>
                </a:solidFill>
                <a:latin typeface="Nunito"/>
                <a:ea typeface="Nunito"/>
                <a:cs typeface="Nunito"/>
                <a:sym typeface="Nunito"/>
              </a:rPr>
              <a:t>Design Nature </a:t>
            </a:r>
            <a:r>
              <a:rPr b="0" i="0" lang="en-GB" sz="800" u="none" cap="none" strike="noStrike">
                <a:solidFill>
                  <a:srgbClr val="181F38"/>
                </a:solidFill>
                <a:latin typeface="Nunito"/>
                <a:ea typeface="Nunito"/>
                <a:cs typeface="Nunito"/>
                <a:sym typeface="Nunito"/>
              </a:rPr>
              <a:t>- Sustainability in Action | 2022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1c2f7e4ddb_0_0"/>
          <p:cNvSpPr txBox="1"/>
          <p:nvPr/>
        </p:nvSpPr>
        <p:spPr>
          <a:xfrm>
            <a:off x="138112" y="190193"/>
            <a:ext cx="3271800" cy="530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GREEN MINDS GREEN LIVES</a:t>
            </a:r>
            <a:endParaRPr b="0" i="0" sz="18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Sustainable Action Planning - Design Tool</a:t>
            </a:r>
            <a:endParaRPr b="0" i="0" sz="14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  <p:sp>
        <p:nvSpPr>
          <p:cNvPr id="67" name="Google Shape;67;g11c2f7e4ddb_0_0"/>
          <p:cNvSpPr/>
          <p:nvPr/>
        </p:nvSpPr>
        <p:spPr>
          <a:xfrm>
            <a:off x="361379" y="1347158"/>
            <a:ext cx="2274000" cy="1574400"/>
          </a:xfrm>
          <a:prstGeom prst="cloudCallout">
            <a:avLst>
              <a:gd fmla="val -46297" name="adj1"/>
              <a:gd fmla="val -46326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11c2f7e4ddb_0_0"/>
          <p:cNvSpPr txBox="1"/>
          <p:nvPr/>
        </p:nvSpPr>
        <p:spPr>
          <a:xfrm>
            <a:off x="117265" y="872868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swald Medium"/>
              <a:buAutoNum type="arabicPeriod"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THE DREAM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69" name="Google Shape;69;g11c2f7e4ddb_0_0"/>
          <p:cNvSpPr/>
          <p:nvPr/>
        </p:nvSpPr>
        <p:spPr>
          <a:xfrm>
            <a:off x="2784725" y="1396659"/>
            <a:ext cx="1854000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11c2f7e4ddb_0_0"/>
          <p:cNvSpPr/>
          <p:nvPr/>
        </p:nvSpPr>
        <p:spPr>
          <a:xfrm>
            <a:off x="4949475" y="1396659"/>
            <a:ext cx="1821900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g11c2f7e4ddb_0_0"/>
          <p:cNvSpPr txBox="1"/>
          <p:nvPr/>
        </p:nvSpPr>
        <p:spPr>
          <a:xfrm>
            <a:off x="2736459" y="842045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2. CURRENT STATE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2" name="Google Shape;72;g11c2f7e4ddb_0_0"/>
          <p:cNvSpPr txBox="1"/>
          <p:nvPr/>
        </p:nvSpPr>
        <p:spPr>
          <a:xfrm>
            <a:off x="4945300" y="842050"/>
            <a:ext cx="204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3. WHY?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3" name="Google Shape;73;g11c2f7e4ddb_0_0"/>
          <p:cNvSpPr/>
          <p:nvPr/>
        </p:nvSpPr>
        <p:spPr>
          <a:xfrm>
            <a:off x="7085220" y="1347159"/>
            <a:ext cx="2459400" cy="2954400"/>
          </a:xfrm>
          <a:prstGeom prst="roundRect">
            <a:avLst>
              <a:gd fmla="val 8566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11c2f7e4ddb_0_0"/>
          <p:cNvSpPr txBox="1"/>
          <p:nvPr/>
        </p:nvSpPr>
        <p:spPr>
          <a:xfrm>
            <a:off x="7029571" y="842045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4 . WHAT COULD YOU DO?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5" name="Google Shape;75;g11c2f7e4ddb_0_0"/>
          <p:cNvSpPr/>
          <p:nvPr/>
        </p:nvSpPr>
        <p:spPr>
          <a:xfrm>
            <a:off x="331403" y="3440658"/>
            <a:ext cx="2074800" cy="1260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g11c2f7e4ddb_0_0"/>
          <p:cNvSpPr txBox="1"/>
          <p:nvPr/>
        </p:nvSpPr>
        <p:spPr>
          <a:xfrm>
            <a:off x="327506" y="3059700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5. WHO TO INVOLVE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7" name="Google Shape;77;g11c2f7e4ddb_0_0"/>
          <p:cNvSpPr/>
          <p:nvPr/>
        </p:nvSpPr>
        <p:spPr>
          <a:xfrm>
            <a:off x="2784726" y="3428999"/>
            <a:ext cx="1821900" cy="12723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11c2f7e4ddb_0_0"/>
          <p:cNvSpPr txBox="1"/>
          <p:nvPr/>
        </p:nvSpPr>
        <p:spPr>
          <a:xfrm>
            <a:off x="2739010" y="3053484"/>
            <a:ext cx="234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6. WHEN / HOW LONG?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9" name="Google Shape;79;g11c2f7e4ddb_0_0"/>
          <p:cNvSpPr/>
          <p:nvPr/>
        </p:nvSpPr>
        <p:spPr>
          <a:xfrm>
            <a:off x="4968365" y="3465947"/>
            <a:ext cx="1821900" cy="1224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11c2f7e4ddb_0_0"/>
          <p:cNvSpPr txBox="1"/>
          <p:nvPr/>
        </p:nvSpPr>
        <p:spPr>
          <a:xfrm>
            <a:off x="4985200" y="3036675"/>
            <a:ext cx="2209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7. RESOURCES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1" name="Google Shape;81;g11c2f7e4ddb_0_0"/>
          <p:cNvSpPr/>
          <p:nvPr/>
        </p:nvSpPr>
        <p:spPr>
          <a:xfrm>
            <a:off x="361379" y="5216164"/>
            <a:ext cx="2044800" cy="110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11c2f7e4ddb_0_0"/>
          <p:cNvSpPr txBox="1"/>
          <p:nvPr/>
        </p:nvSpPr>
        <p:spPr>
          <a:xfrm>
            <a:off x="274680" y="4833075"/>
            <a:ext cx="190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8. STEPS TO TAKE …..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3" name="Google Shape;83;g11c2f7e4ddb_0_0"/>
          <p:cNvSpPr/>
          <p:nvPr/>
        </p:nvSpPr>
        <p:spPr>
          <a:xfrm>
            <a:off x="2784725" y="5202375"/>
            <a:ext cx="1821900" cy="11154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11c2f7e4ddb_0_0"/>
          <p:cNvSpPr/>
          <p:nvPr/>
        </p:nvSpPr>
        <p:spPr>
          <a:xfrm>
            <a:off x="4985203" y="5231315"/>
            <a:ext cx="1821900" cy="1108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1c2f7e4ddb_0_0"/>
          <p:cNvSpPr/>
          <p:nvPr/>
        </p:nvSpPr>
        <p:spPr>
          <a:xfrm>
            <a:off x="7085219" y="4833075"/>
            <a:ext cx="2459400" cy="14847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11c2f7e4ddb_0_0"/>
          <p:cNvSpPr txBox="1"/>
          <p:nvPr/>
        </p:nvSpPr>
        <p:spPr>
          <a:xfrm>
            <a:off x="7029572" y="4458906"/>
            <a:ext cx="2459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9. REFLECT ( &amp; PLAN )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7" name="Google Shape;87;g11c2f7e4ddb_0_0"/>
          <p:cNvSpPr txBox="1"/>
          <p:nvPr/>
        </p:nvSpPr>
        <p:spPr>
          <a:xfrm>
            <a:off x="3423624" y="318051"/>
            <a:ext cx="5444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SCHOOL: ………………………….                   </a:t>
            </a:r>
            <a:r>
              <a:rPr i="0" lang="en-GB" sz="1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DATE:………………..                     </a:t>
            </a: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TOPIC AREA:</a:t>
            </a:r>
            <a:r>
              <a:rPr lang="en-GB" sz="1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……………………………………………….</a:t>
            </a:r>
            <a:r>
              <a:rPr i="1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                           </a:t>
            </a:r>
            <a:endParaRPr i="1" sz="1000" u="none" cap="none" strike="noStrike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descr="Shape&#10;&#10;Description automatically generated with low confidence" id="88" name="Google Shape;88;g11c2f7e4dd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82062" y="-2726"/>
            <a:ext cx="1023939" cy="6029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9d30ea4cd_0_0"/>
          <p:cNvSpPr txBox="1"/>
          <p:nvPr/>
        </p:nvSpPr>
        <p:spPr>
          <a:xfrm>
            <a:off x="138112" y="190193"/>
            <a:ext cx="3271837" cy="530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GREEN MINDS GREEN LIVES</a:t>
            </a:r>
            <a:endParaRPr b="0" i="0" sz="18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Sustainable Action Planning - Design Tool</a:t>
            </a:r>
            <a:endParaRPr b="0" i="0" sz="14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  <p:sp>
        <p:nvSpPr>
          <p:cNvPr id="94" name="Google Shape;94;g129d30ea4cd_0_0"/>
          <p:cNvSpPr/>
          <p:nvPr/>
        </p:nvSpPr>
        <p:spPr>
          <a:xfrm>
            <a:off x="361379" y="1347158"/>
            <a:ext cx="2273871" cy="1574499"/>
          </a:xfrm>
          <a:prstGeom prst="cloudCallout">
            <a:avLst>
              <a:gd fmla="val -46297" name="adj1"/>
              <a:gd fmla="val -46326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129d30ea4cd_0_0"/>
          <p:cNvSpPr txBox="1"/>
          <p:nvPr/>
        </p:nvSpPr>
        <p:spPr>
          <a:xfrm>
            <a:off x="117265" y="872868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swald Medium"/>
              <a:buAutoNum type="arabicPeriod"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THE DREAM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6" name="Google Shape;96;g129d30ea4cd_0_0"/>
          <p:cNvSpPr/>
          <p:nvPr/>
        </p:nvSpPr>
        <p:spPr>
          <a:xfrm>
            <a:off x="2784725" y="1396659"/>
            <a:ext cx="1853984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129d30ea4cd_0_0"/>
          <p:cNvSpPr/>
          <p:nvPr/>
        </p:nvSpPr>
        <p:spPr>
          <a:xfrm>
            <a:off x="4949475" y="1396659"/>
            <a:ext cx="1821900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129d30ea4cd_0_0"/>
          <p:cNvSpPr txBox="1"/>
          <p:nvPr/>
        </p:nvSpPr>
        <p:spPr>
          <a:xfrm>
            <a:off x="2736459" y="842045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2. CURRENT STATE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9" name="Google Shape;99;g129d30ea4cd_0_0"/>
          <p:cNvSpPr txBox="1"/>
          <p:nvPr/>
        </p:nvSpPr>
        <p:spPr>
          <a:xfrm>
            <a:off x="4945300" y="842050"/>
            <a:ext cx="204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3. WHY?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0" name="Google Shape;100;g129d30ea4cd_0_0"/>
          <p:cNvSpPr/>
          <p:nvPr/>
        </p:nvSpPr>
        <p:spPr>
          <a:xfrm>
            <a:off x="7085220" y="1347159"/>
            <a:ext cx="2459400" cy="2954478"/>
          </a:xfrm>
          <a:prstGeom prst="roundRect">
            <a:avLst>
              <a:gd fmla="val 8566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129d30ea4cd_0_0"/>
          <p:cNvSpPr txBox="1"/>
          <p:nvPr/>
        </p:nvSpPr>
        <p:spPr>
          <a:xfrm>
            <a:off x="7029571" y="842045"/>
            <a:ext cx="2515047" cy="3693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4 . WHAT COULD YOU DO?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2" name="Google Shape;102;g129d30ea4cd_0_0"/>
          <p:cNvSpPr/>
          <p:nvPr/>
        </p:nvSpPr>
        <p:spPr>
          <a:xfrm>
            <a:off x="331403" y="3440658"/>
            <a:ext cx="2074743" cy="1260591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129d30ea4cd_0_0"/>
          <p:cNvSpPr txBox="1"/>
          <p:nvPr/>
        </p:nvSpPr>
        <p:spPr>
          <a:xfrm>
            <a:off x="327506" y="3059700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5. WHO TO INVOLVE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4" name="Google Shape;104;g129d30ea4cd_0_0"/>
          <p:cNvSpPr/>
          <p:nvPr/>
        </p:nvSpPr>
        <p:spPr>
          <a:xfrm>
            <a:off x="2784726" y="3428999"/>
            <a:ext cx="1821900" cy="1272249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129d30ea4cd_0_0"/>
          <p:cNvSpPr txBox="1"/>
          <p:nvPr/>
        </p:nvSpPr>
        <p:spPr>
          <a:xfrm>
            <a:off x="2739010" y="3053484"/>
            <a:ext cx="234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6. WHEN / HOW LONG?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6" name="Google Shape;106;g129d30ea4cd_0_0"/>
          <p:cNvSpPr/>
          <p:nvPr/>
        </p:nvSpPr>
        <p:spPr>
          <a:xfrm>
            <a:off x="4968365" y="3465947"/>
            <a:ext cx="1821900" cy="1223875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g129d30ea4cd_0_0"/>
          <p:cNvSpPr txBox="1"/>
          <p:nvPr/>
        </p:nvSpPr>
        <p:spPr>
          <a:xfrm>
            <a:off x="4985200" y="3036675"/>
            <a:ext cx="2209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7. RESOURCES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08" name="Google Shape;108;g129d30ea4cd_0_0"/>
          <p:cNvSpPr/>
          <p:nvPr/>
        </p:nvSpPr>
        <p:spPr>
          <a:xfrm>
            <a:off x="361379" y="5216164"/>
            <a:ext cx="2044767" cy="1101565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g129d30ea4cd_0_0"/>
          <p:cNvSpPr txBox="1"/>
          <p:nvPr/>
        </p:nvSpPr>
        <p:spPr>
          <a:xfrm>
            <a:off x="274680" y="4833075"/>
            <a:ext cx="190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8. STEPS TO TAKE …..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0" name="Google Shape;110;g129d30ea4cd_0_0"/>
          <p:cNvSpPr/>
          <p:nvPr/>
        </p:nvSpPr>
        <p:spPr>
          <a:xfrm>
            <a:off x="2784725" y="5202375"/>
            <a:ext cx="1821900" cy="1115355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29d30ea4cd_0_0"/>
          <p:cNvSpPr/>
          <p:nvPr/>
        </p:nvSpPr>
        <p:spPr>
          <a:xfrm>
            <a:off x="4985203" y="5231315"/>
            <a:ext cx="1821900" cy="1108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29d30ea4cd_0_0"/>
          <p:cNvSpPr/>
          <p:nvPr/>
        </p:nvSpPr>
        <p:spPr>
          <a:xfrm>
            <a:off x="7085219" y="4833075"/>
            <a:ext cx="2459400" cy="1484654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g129d30ea4cd_0_0"/>
          <p:cNvSpPr txBox="1"/>
          <p:nvPr/>
        </p:nvSpPr>
        <p:spPr>
          <a:xfrm>
            <a:off x="7029572" y="4458906"/>
            <a:ext cx="2459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9. REFLECT ( &amp; PLAN )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descr="Shape&#10;&#10;Description automatically generated with low confidence" id="114" name="Google Shape;114;g129d30ea4cd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82062" y="-2726"/>
            <a:ext cx="1023938" cy="60292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129d30ea4cd_0_0"/>
          <p:cNvSpPr txBox="1"/>
          <p:nvPr/>
        </p:nvSpPr>
        <p:spPr>
          <a:xfrm>
            <a:off x="669387" y="1584414"/>
            <a:ext cx="17367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What is your goal/ vision for this topic area? 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to be a plastic free school, to be Net Zero, to reduce our food waste, to run on renewable energy, to embed sustainability in the curriculum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16" name="Google Shape;116;g129d30ea4cd_0_0"/>
          <p:cNvSpPr txBox="1"/>
          <p:nvPr/>
        </p:nvSpPr>
        <p:spPr>
          <a:xfrm>
            <a:off x="2818799" y="1501200"/>
            <a:ext cx="17829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What is the current situation/ what’s happening now? Do you know?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We use lots of plastic water bottles in the canteen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Or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We don’t know what energy the school uses, how much gas or electricity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17" name="Google Shape;117;g129d30ea4cd_0_0"/>
          <p:cNvSpPr txBox="1"/>
          <p:nvPr/>
        </p:nvSpPr>
        <p:spPr>
          <a:xfrm>
            <a:off x="4968365" y="1453786"/>
            <a:ext cx="1782759" cy="1123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Why might this be the case, what barriers or challenges could there be?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convenience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Time and capacity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Think will cost more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Not enough support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Don’t know who to go to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18" name="Google Shape;118;g129d30ea4cd_0_0"/>
          <p:cNvSpPr txBox="1"/>
          <p:nvPr/>
        </p:nvSpPr>
        <p:spPr>
          <a:xfrm>
            <a:off x="7489245" y="85604"/>
            <a:ext cx="154005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The particular area from your initial Ideas</a:t>
            </a:r>
            <a:endParaRPr i="1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19" name="Google Shape;119;g129d30ea4cd_0_0"/>
          <p:cNvSpPr txBox="1"/>
          <p:nvPr/>
        </p:nvSpPr>
        <p:spPr>
          <a:xfrm>
            <a:off x="7149313" y="1405548"/>
            <a:ext cx="23397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Now you’ve reflected on where you are now with the issue, area, and what challenges there may be to change. What are some of the things you might do?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Could  do an awareness raising campaign to remind people to switch of the lights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Start an Eco-club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Engage students in other year groups to get involved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Hold a fundraising activity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Start litter picking 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Create a school wildlife garden area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Hold a Meat Free Monday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Hold Cycle training to encourage people to cycle or walk more to school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Nunito Sans"/>
              <a:buChar char="•"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To start a repair club to mend uniforms and other things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0" name="Google Shape;120;g129d30ea4cd_0_0"/>
          <p:cNvSpPr txBox="1"/>
          <p:nvPr/>
        </p:nvSpPr>
        <p:spPr>
          <a:xfrm>
            <a:off x="400521" y="3429734"/>
            <a:ext cx="20055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Who might be useful or needed to involve, collaborate with, learn from?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other </a:t>
            </a: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students, School Staff, leadership team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Carers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Community group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Council 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Organisations – NGO’s, Businesses</a:t>
            </a:r>
            <a:endParaRPr i="0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1" name="Google Shape;121;g129d30ea4cd_0_0"/>
          <p:cNvSpPr txBox="1"/>
          <p:nvPr/>
        </p:nvSpPr>
        <p:spPr>
          <a:xfrm>
            <a:off x="2790085" y="3439993"/>
            <a:ext cx="18114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How long might the action take, can it be broken do</a:t>
            </a:r>
            <a:r>
              <a:rPr b="1" lang="en-GB" sz="900">
                <a:latin typeface="Nunito Sans"/>
                <a:ea typeface="Nunito Sans"/>
                <a:cs typeface="Nunito Sans"/>
                <a:sym typeface="Nunito Sans"/>
              </a:rPr>
              <a:t>wn</a:t>
            </a: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 into stages, steps 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 A term, but initial steps can happen in the next few weeks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Or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Can be repeated weekly, monthly, yearly……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2" name="Google Shape;122;g129d30ea4cd_0_0"/>
          <p:cNvSpPr txBox="1"/>
          <p:nvPr/>
        </p:nvSpPr>
        <p:spPr>
          <a:xfrm>
            <a:off x="4931000" y="3505925"/>
            <a:ext cx="18540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What are key things that you might need to do it?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 Some time during classes or after school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Some funding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An expert in ……….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An online tool or programme to help with……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3" name="Google Shape;123;g129d30ea4cd_0_0"/>
          <p:cNvSpPr txBox="1"/>
          <p:nvPr/>
        </p:nvSpPr>
        <p:spPr>
          <a:xfrm>
            <a:off x="404464" y="5246532"/>
            <a:ext cx="20055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00">
                <a:latin typeface="Nunito Sans"/>
                <a:ea typeface="Nunito Sans"/>
                <a:cs typeface="Nunito Sans"/>
                <a:sym typeface="Nunito Sans"/>
              </a:rPr>
              <a:t>Ca</a:t>
            </a: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n you  break down your idea, actio</a:t>
            </a: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n in to a few key steps or stages you might take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e.g. Develop a proposal to get support from the school leadership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Look for a date that could hold a litter pick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4" name="Google Shape;124;g129d30ea4cd_0_0"/>
          <p:cNvSpPr txBox="1"/>
          <p:nvPr/>
        </p:nvSpPr>
        <p:spPr>
          <a:xfrm>
            <a:off x="2790299" y="5264050"/>
            <a:ext cx="18114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Hold a school assembly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Make some posters to advertise, raise awareness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Find where we can get or borrow some litter pickers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……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5" name="Google Shape;125;g129d30ea4cd_0_0"/>
          <p:cNvSpPr txBox="1"/>
          <p:nvPr/>
        </p:nvSpPr>
        <p:spPr>
          <a:xfrm>
            <a:off x="5081754" y="5272588"/>
            <a:ext cx="2005625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Go on the litter pick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8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……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6" name="Google Shape;126;g129d30ea4cd_0_0"/>
          <p:cNvSpPr txBox="1"/>
          <p:nvPr/>
        </p:nvSpPr>
        <p:spPr>
          <a:xfrm>
            <a:off x="7149325" y="4832175"/>
            <a:ext cx="23955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You may do this after or you can also think in advance “what would success look like”? Or How will we know if the action worked?</a:t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You could think about number of people you’d like to be involved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If you manage to change a rule or policy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Increases measure in biodiversity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Energy savings</a:t>
            </a:r>
            <a:endParaRPr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27" name="Google Shape;127;g129d30ea4cd_0_0"/>
          <p:cNvSpPr txBox="1"/>
          <p:nvPr/>
        </p:nvSpPr>
        <p:spPr>
          <a:xfrm>
            <a:off x="3423624" y="318051"/>
            <a:ext cx="5444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SCHOOL: ………………………….                   </a:t>
            </a:r>
            <a:r>
              <a:rPr i="0" lang="en-GB" sz="1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DATE:………………..                     </a:t>
            </a: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TOPIC AREA:</a:t>
            </a:r>
            <a:r>
              <a:rPr lang="en-GB" sz="1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…</a:t>
            </a:r>
            <a:r>
              <a:rPr i="1" lang="en-GB" sz="9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Waste &amp; Resources ….</a:t>
            </a: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     </a:t>
            </a:r>
            <a:r>
              <a:rPr i="1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                      </a:t>
            </a:r>
            <a:endParaRPr i="1" sz="1000" u="none" cap="none" strike="noStrike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1c2f7e4ddb_0_39"/>
          <p:cNvSpPr txBox="1"/>
          <p:nvPr/>
        </p:nvSpPr>
        <p:spPr>
          <a:xfrm>
            <a:off x="138112" y="190193"/>
            <a:ext cx="3271800" cy="530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GREEN MINDS GREEN LIVES</a:t>
            </a:r>
            <a:endParaRPr b="0" i="0" sz="18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rgbClr val="181F38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Sustainable Action Planning - Design Tool</a:t>
            </a:r>
            <a:endParaRPr b="0" i="0" sz="1400" u="none" cap="none" strike="noStrike">
              <a:solidFill>
                <a:srgbClr val="181F38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  <p:sp>
        <p:nvSpPr>
          <p:cNvPr id="133" name="Google Shape;133;g11c2f7e4ddb_0_39"/>
          <p:cNvSpPr/>
          <p:nvPr/>
        </p:nvSpPr>
        <p:spPr>
          <a:xfrm>
            <a:off x="361379" y="1347158"/>
            <a:ext cx="2274000" cy="1574400"/>
          </a:xfrm>
          <a:prstGeom prst="cloudCallout">
            <a:avLst>
              <a:gd fmla="val -46297" name="adj1"/>
              <a:gd fmla="val -46326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11c2f7e4ddb_0_39"/>
          <p:cNvSpPr txBox="1"/>
          <p:nvPr/>
        </p:nvSpPr>
        <p:spPr>
          <a:xfrm>
            <a:off x="117265" y="872868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swald Medium"/>
              <a:buAutoNum type="arabicPeriod"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THE DREAM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35" name="Google Shape;135;g11c2f7e4ddb_0_39"/>
          <p:cNvSpPr/>
          <p:nvPr/>
        </p:nvSpPr>
        <p:spPr>
          <a:xfrm>
            <a:off x="2784725" y="1396659"/>
            <a:ext cx="1854000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g11c2f7e4ddb_0_39"/>
          <p:cNvSpPr/>
          <p:nvPr/>
        </p:nvSpPr>
        <p:spPr>
          <a:xfrm>
            <a:off x="4949475" y="1396659"/>
            <a:ext cx="1821900" cy="1425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g11c2f7e4ddb_0_39"/>
          <p:cNvSpPr txBox="1"/>
          <p:nvPr/>
        </p:nvSpPr>
        <p:spPr>
          <a:xfrm>
            <a:off x="2736459" y="842045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2. CURRENT STATE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38" name="Google Shape;138;g11c2f7e4ddb_0_39"/>
          <p:cNvSpPr txBox="1"/>
          <p:nvPr/>
        </p:nvSpPr>
        <p:spPr>
          <a:xfrm>
            <a:off x="4945300" y="842050"/>
            <a:ext cx="204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3. WHY?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39" name="Google Shape;139;g11c2f7e4ddb_0_39"/>
          <p:cNvSpPr/>
          <p:nvPr/>
        </p:nvSpPr>
        <p:spPr>
          <a:xfrm>
            <a:off x="7085220" y="1347159"/>
            <a:ext cx="2459400" cy="2954400"/>
          </a:xfrm>
          <a:prstGeom prst="roundRect">
            <a:avLst>
              <a:gd fmla="val 8566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g11c2f7e4ddb_0_39"/>
          <p:cNvSpPr txBox="1"/>
          <p:nvPr/>
        </p:nvSpPr>
        <p:spPr>
          <a:xfrm>
            <a:off x="7029571" y="842045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4 . WHAT COULD YOU DO?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41" name="Google Shape;141;g11c2f7e4ddb_0_39"/>
          <p:cNvSpPr/>
          <p:nvPr/>
        </p:nvSpPr>
        <p:spPr>
          <a:xfrm>
            <a:off x="331403" y="3440658"/>
            <a:ext cx="2074800" cy="1260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11c2f7e4ddb_0_39"/>
          <p:cNvSpPr txBox="1"/>
          <p:nvPr/>
        </p:nvSpPr>
        <p:spPr>
          <a:xfrm>
            <a:off x="327506" y="3059700"/>
            <a:ext cx="199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5. WHO TO INVOLVE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43" name="Google Shape;143;g11c2f7e4ddb_0_39"/>
          <p:cNvSpPr/>
          <p:nvPr/>
        </p:nvSpPr>
        <p:spPr>
          <a:xfrm>
            <a:off x="2784726" y="3428999"/>
            <a:ext cx="1821900" cy="12723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11c2f7e4ddb_0_39"/>
          <p:cNvSpPr txBox="1"/>
          <p:nvPr/>
        </p:nvSpPr>
        <p:spPr>
          <a:xfrm>
            <a:off x="2739010" y="3053484"/>
            <a:ext cx="234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6. WHEN / HOW LONG?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45" name="Google Shape;145;g11c2f7e4ddb_0_39"/>
          <p:cNvSpPr/>
          <p:nvPr/>
        </p:nvSpPr>
        <p:spPr>
          <a:xfrm>
            <a:off x="4968365" y="3465947"/>
            <a:ext cx="1821900" cy="1224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11c2f7e4ddb_0_39"/>
          <p:cNvSpPr txBox="1"/>
          <p:nvPr/>
        </p:nvSpPr>
        <p:spPr>
          <a:xfrm>
            <a:off x="4985200" y="3036675"/>
            <a:ext cx="2209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7. RESOURCES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47" name="Google Shape;147;g11c2f7e4ddb_0_39"/>
          <p:cNvSpPr/>
          <p:nvPr/>
        </p:nvSpPr>
        <p:spPr>
          <a:xfrm>
            <a:off x="361379" y="5216164"/>
            <a:ext cx="2044800" cy="110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g11c2f7e4ddb_0_39"/>
          <p:cNvSpPr txBox="1"/>
          <p:nvPr/>
        </p:nvSpPr>
        <p:spPr>
          <a:xfrm>
            <a:off x="274680" y="4833075"/>
            <a:ext cx="190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8. STEPS TO TAKE …..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49" name="Google Shape;149;g11c2f7e4ddb_0_39"/>
          <p:cNvSpPr/>
          <p:nvPr/>
        </p:nvSpPr>
        <p:spPr>
          <a:xfrm>
            <a:off x="2784725" y="5202375"/>
            <a:ext cx="1821900" cy="11154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11c2f7e4ddb_0_39"/>
          <p:cNvSpPr/>
          <p:nvPr/>
        </p:nvSpPr>
        <p:spPr>
          <a:xfrm>
            <a:off x="4985203" y="5231315"/>
            <a:ext cx="1821900" cy="1108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11c2f7e4ddb_0_39"/>
          <p:cNvSpPr/>
          <p:nvPr/>
        </p:nvSpPr>
        <p:spPr>
          <a:xfrm>
            <a:off x="7085219" y="4833075"/>
            <a:ext cx="2459400" cy="14847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4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g11c2f7e4ddb_0_39"/>
          <p:cNvSpPr txBox="1"/>
          <p:nvPr/>
        </p:nvSpPr>
        <p:spPr>
          <a:xfrm>
            <a:off x="7029572" y="4458906"/>
            <a:ext cx="2459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 u="none" cap="none" strike="noStrike">
                <a:solidFill>
                  <a:srgbClr val="000000"/>
                </a:solidFill>
                <a:latin typeface="Oswald Medium"/>
                <a:ea typeface="Oswald Medium"/>
                <a:cs typeface="Oswald Medium"/>
                <a:sym typeface="Oswald Medium"/>
              </a:rPr>
              <a:t>9. REFLECT ( &amp; PLAN ) </a:t>
            </a:r>
            <a:endParaRPr i="0" sz="1200" u="none" cap="none" strike="noStrike">
              <a:solidFill>
                <a:srgbClr val="000000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descr="Shape&#10;&#10;Description automatically generated with low confidence" id="153" name="Google Shape;153;g11c2f7e4ddb_0_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82062" y="-2726"/>
            <a:ext cx="1023939" cy="602923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g11c2f7e4ddb_0_39"/>
          <p:cNvSpPr txBox="1"/>
          <p:nvPr/>
        </p:nvSpPr>
        <p:spPr>
          <a:xfrm>
            <a:off x="669387" y="1584414"/>
            <a:ext cx="17367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100">
                <a:latin typeface="Nunito Sans Light"/>
                <a:ea typeface="Nunito Sans Light"/>
                <a:cs typeface="Nunito Sans Light"/>
                <a:sym typeface="Nunito Sans Light"/>
              </a:rPr>
              <a:t>We want our school to support wildlife, </a:t>
            </a:r>
            <a:r>
              <a:rPr i="1" lang="en-GB" sz="1100">
                <a:latin typeface="Nunito Sans Light"/>
                <a:ea typeface="Nunito Sans Light"/>
                <a:cs typeface="Nunito Sans Light"/>
                <a:sym typeface="Nunito Sans Light"/>
              </a:rPr>
              <a:t>biodiversity, in the school grounds and increases </a:t>
            </a:r>
            <a:endParaRPr i="1" sz="11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100">
                <a:latin typeface="Nunito Sans Light"/>
                <a:ea typeface="Nunito Sans Light"/>
                <a:cs typeface="Nunito Sans Light"/>
                <a:sym typeface="Nunito Sans Light"/>
              </a:rPr>
              <a:t>in the  local Bracknell area</a:t>
            </a:r>
            <a:endParaRPr i="1" sz="1600">
              <a:latin typeface="Nunito Sans Light"/>
              <a:ea typeface="Nunito Sans Light"/>
              <a:cs typeface="Nunito Sans Light"/>
              <a:sym typeface="Nunito Sans Light"/>
            </a:endParaRPr>
          </a:p>
        </p:txBody>
      </p:sp>
      <p:sp>
        <p:nvSpPr>
          <p:cNvPr id="155" name="Google Shape;155;g11c2f7e4ddb_0_39"/>
          <p:cNvSpPr txBox="1"/>
          <p:nvPr/>
        </p:nvSpPr>
        <p:spPr>
          <a:xfrm>
            <a:off x="2818800" y="1425000"/>
            <a:ext cx="1854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 Light"/>
                <a:ea typeface="Nunito Sans Light"/>
                <a:cs typeface="Nunito Sans Light"/>
                <a:sym typeface="Nunito Sans Light"/>
              </a:rPr>
              <a:t>Right now we have little wild  spaces around the school or playgrounds</a:t>
            </a:r>
            <a:endParaRPr i="1" sz="9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9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 Light"/>
                <a:ea typeface="Nunito Sans Light"/>
                <a:cs typeface="Nunito Sans Light"/>
                <a:sym typeface="Nunito Sans Light"/>
              </a:rPr>
              <a:t>Not sure what wildlife is already in the area, or school grounds (if any). What are the Bracknell Forest </a:t>
            </a:r>
            <a:r>
              <a:rPr i="1" lang="en-GB" sz="900">
                <a:latin typeface="Nunito Sans Light"/>
                <a:ea typeface="Nunito Sans Light"/>
                <a:cs typeface="Nunito Sans Light"/>
                <a:sym typeface="Nunito Sans Light"/>
              </a:rPr>
              <a:t>Council's</a:t>
            </a:r>
            <a:r>
              <a:rPr i="1" lang="en-GB" sz="900">
                <a:latin typeface="Nunito Sans Light"/>
                <a:ea typeface="Nunito Sans Light"/>
                <a:cs typeface="Nunito Sans Light"/>
                <a:sym typeface="Nunito Sans Light"/>
              </a:rPr>
              <a:t> plans?</a:t>
            </a:r>
            <a:endParaRPr i="1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56" name="Google Shape;156;g11c2f7e4ddb_0_39"/>
          <p:cNvSpPr txBox="1"/>
          <p:nvPr/>
        </p:nvSpPr>
        <p:spPr>
          <a:xfrm>
            <a:off x="4939875" y="1453775"/>
            <a:ext cx="1811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Costs to create some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Someone needs to look after it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Don’t know how best to do it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Don’t know who to speak to for advice or to support it in the local area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</p:txBody>
      </p:sp>
      <p:sp>
        <p:nvSpPr>
          <p:cNvPr id="157" name="Google Shape;157;g11c2f7e4ddb_0_39"/>
          <p:cNvSpPr txBox="1"/>
          <p:nvPr/>
        </p:nvSpPr>
        <p:spPr>
          <a:xfrm>
            <a:off x="7149313" y="1405548"/>
            <a:ext cx="23397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unito Sans Light"/>
              <a:buChar char="•"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We could  design and make  a bug hotel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Nunito Sans Light"/>
              <a:buChar char="•"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We could look to create a wildflower, butterfly, bee garden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Nunito Sans Light"/>
              <a:buChar char="•"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We could see if the council could stop mowing certain areas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Nunito Sans Light"/>
              <a:buChar char="•"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Conduct a biodiversity audit of our local area, school grounds, gardens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Nunito Sans Light"/>
              <a:buChar char="•"/>
            </a:pPr>
            <a:r>
              <a:rPr i="1" lang="en-GB" sz="1000">
                <a:latin typeface="Nunito Sans Light"/>
                <a:ea typeface="Nunito Sans Light"/>
                <a:cs typeface="Nunito Sans Light"/>
                <a:sym typeface="Nunito Sans Light"/>
              </a:rPr>
              <a:t>…………</a:t>
            </a:r>
            <a:endParaRPr i="1" sz="1000">
              <a:latin typeface="Nunito Sans Light"/>
              <a:ea typeface="Nunito Sans Light"/>
              <a:cs typeface="Nunito Sans Light"/>
              <a:sym typeface="Nunito Sans Light"/>
            </a:endParaRPr>
          </a:p>
        </p:txBody>
      </p:sp>
      <p:sp>
        <p:nvSpPr>
          <p:cNvPr id="158" name="Google Shape;158;g11c2f7e4ddb_0_39"/>
          <p:cNvSpPr txBox="1"/>
          <p:nvPr/>
        </p:nvSpPr>
        <p:spPr>
          <a:xfrm>
            <a:off x="400521" y="3429734"/>
            <a:ext cx="20055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Look for local wildlife organisations that may be able to advise</a:t>
            </a:r>
            <a:endParaRPr i="1" sz="10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Enage school leaders and grounds </a:t>
            </a:r>
            <a:endParaRPr i="1" sz="10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Find out who is responsible for parks in the council</a:t>
            </a:r>
            <a:endParaRPr i="1" sz="1000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59" name="Google Shape;159;g11c2f7e4ddb_0_39"/>
          <p:cNvSpPr txBox="1"/>
          <p:nvPr/>
        </p:nvSpPr>
        <p:spPr>
          <a:xfrm>
            <a:off x="2781598" y="3498893"/>
            <a:ext cx="1811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Over a year we could look at seasonal actions, link to planting and growing times</a:t>
            </a:r>
            <a:endParaRPr i="1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0" name="Google Shape;160;g11c2f7e4ddb_0_39"/>
          <p:cNvSpPr txBox="1"/>
          <p:nvPr/>
        </p:nvSpPr>
        <p:spPr>
          <a:xfrm>
            <a:off x="4931000" y="3505925"/>
            <a:ext cx="1854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A biodiversity advisor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Seeds, trees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Maybe a camera, recording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Support from the school , maybe biology dept?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Time to work on it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1" name="Google Shape;161;g11c2f7e4ddb_0_39"/>
          <p:cNvSpPr txBox="1"/>
          <p:nvPr/>
        </p:nvSpPr>
        <p:spPr>
          <a:xfrm>
            <a:off x="404464" y="5246532"/>
            <a:ext cx="2005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Get support in the school.</a:t>
            </a:r>
            <a:endParaRPr i="1" sz="10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latin typeface="Nunito Sans"/>
                <a:ea typeface="Nunito Sans"/>
                <a:cs typeface="Nunito Sans"/>
                <a:sym typeface="Nunito Sans"/>
              </a:rPr>
              <a:t>Make some posters to get more people involved</a:t>
            </a:r>
            <a:endParaRPr sz="1000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2" name="Google Shape;162;g11c2f7e4ddb_0_39"/>
          <p:cNvSpPr txBox="1"/>
          <p:nvPr/>
        </p:nvSpPr>
        <p:spPr>
          <a:xfrm>
            <a:off x="2790299" y="5264050"/>
            <a:ext cx="18114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0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Organise a Biodiversity audit</a:t>
            </a:r>
            <a:endParaRPr i="1" sz="1000">
              <a:solidFill>
                <a:schemeClr val="dk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en-GB" sz="10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Share the results and decide on specific actions to take and where we can </a:t>
            </a:r>
            <a:endParaRPr i="1" sz="1000">
              <a:solidFill>
                <a:schemeClr val="dk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3" name="Google Shape;163;g11c2f7e4ddb_0_39"/>
          <p:cNvSpPr txBox="1"/>
          <p:nvPr/>
        </p:nvSpPr>
        <p:spPr>
          <a:xfrm>
            <a:off x="5081751" y="5272600"/>
            <a:ext cx="16695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latin typeface="Nunito Sans"/>
                <a:ea typeface="Nunito Sans"/>
                <a:cs typeface="Nunito Sans"/>
                <a:sym typeface="Nunito Sans"/>
              </a:rPr>
              <a:t>Plant some wildflower seeds</a:t>
            </a:r>
            <a:endParaRPr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latin typeface="Nunito Sans"/>
                <a:ea typeface="Nunito Sans"/>
                <a:cs typeface="Nunito Sans"/>
                <a:sym typeface="Nunito Sans"/>
              </a:rPr>
              <a:t>Make our bug hotel and log pile</a:t>
            </a:r>
            <a:endParaRPr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latin typeface="Nunito Sans"/>
                <a:ea typeface="Nunito Sans"/>
                <a:cs typeface="Nunito Sans"/>
                <a:sym typeface="Nunito Sans"/>
              </a:rPr>
              <a:t>Continue to reach out to the council to connect with their actions</a:t>
            </a:r>
            <a:endParaRPr sz="900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4" name="Google Shape;164;g11c2f7e4ddb_0_39"/>
          <p:cNvSpPr txBox="1"/>
          <p:nvPr/>
        </p:nvSpPr>
        <p:spPr>
          <a:xfrm>
            <a:off x="7085425" y="4832175"/>
            <a:ext cx="24594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9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To have a Wildlife area in the school grounds (potential increases, in birds, bees etc)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900">
                <a:latin typeface="Nunito Sans"/>
                <a:ea typeface="Nunito Sans"/>
                <a:cs typeface="Nunito Sans"/>
                <a:sym typeface="Nunito Sans"/>
              </a:rPr>
              <a:t>To have more local spaces that are designed to encourage wildlife and developed links to support planning  for more</a:t>
            </a:r>
            <a:endParaRPr i="1" sz="900"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65" name="Google Shape;165;g11c2f7e4ddb_0_39"/>
          <p:cNvSpPr txBox="1"/>
          <p:nvPr/>
        </p:nvSpPr>
        <p:spPr>
          <a:xfrm>
            <a:off x="3423624" y="318051"/>
            <a:ext cx="5444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SCHOOL: ………………………….                   </a:t>
            </a:r>
            <a:r>
              <a:rPr i="0" lang="en-GB" sz="1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DATE:………………..                     </a:t>
            </a:r>
            <a:r>
              <a:rPr i="0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TOPIC AREA:</a:t>
            </a:r>
            <a:r>
              <a:rPr lang="en-GB" sz="1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…    </a:t>
            </a:r>
            <a:r>
              <a:rPr i="1" lang="en-GB" sz="9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BIODIVERSITY</a:t>
            </a:r>
            <a:r>
              <a:rPr i="1" lang="en-GB" sz="9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 ….</a:t>
            </a:r>
            <a:r>
              <a:rPr i="1" lang="en-GB" sz="900" u="none" cap="none" strike="noStrike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     </a:t>
            </a:r>
            <a:r>
              <a:rPr i="1" lang="en-GB" sz="1000" u="none" cap="none" strike="noStrik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                      </a:t>
            </a:r>
            <a:endParaRPr i="1" sz="1000" u="none" cap="none" strike="noStrike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